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72" r:id="rId3"/>
    <p:sldId id="265" r:id="rId4"/>
    <p:sldId id="270" r:id="rId5"/>
    <p:sldId id="267" r:id="rId6"/>
    <p:sldId id="268" r:id="rId7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0" d="100"/>
          <a:sy n="120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703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700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0759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7417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79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566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4980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5072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923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90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2065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4BFE2-BF04-C149-9859-BD34642BB3FC}" type="datetimeFigureOut">
              <a:rPr lang="de-DE" smtClean="0"/>
              <a:t>13.12.13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220D5-8D37-C947-886E-17AB1B8A1D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0391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941887"/>
            <a:ext cx="9144000" cy="279297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0" y="984787"/>
            <a:ext cx="8253206" cy="4893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/>
              <a:t>Mögliche Modelle der Zusammenarbeit</a:t>
            </a:r>
          </a:p>
          <a:p>
            <a:r>
              <a:rPr lang="de-DE" sz="3600" dirty="0" smtClean="0"/>
              <a:t>zwischen Regellehrpersonen und</a:t>
            </a:r>
          </a:p>
          <a:p>
            <a:r>
              <a:rPr lang="de-DE" sz="3600" dirty="0" smtClean="0"/>
              <a:t>Fachpersonen in Schulischer Heilpädagogik</a:t>
            </a:r>
          </a:p>
          <a:p>
            <a:endParaRPr lang="de-DE" sz="3600" dirty="0"/>
          </a:p>
          <a:p>
            <a:r>
              <a:rPr lang="de-DE" sz="2400" dirty="0" smtClean="0"/>
              <a:t>... teilweise mit einem Augenzwinkern zugespitzt</a:t>
            </a:r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Peter Lienhard, </a:t>
            </a:r>
            <a:r>
              <a:rPr lang="de-DE" dirty="0" err="1" smtClean="0"/>
              <a:t>HfH</a:t>
            </a:r>
            <a:r>
              <a:rPr lang="de-DE" dirty="0" smtClean="0"/>
              <a:t>, Dezember 2013 (</a:t>
            </a:r>
            <a:r>
              <a:rPr lang="de-DE" dirty="0" err="1" smtClean="0"/>
              <a:t>peter.lienhard@hfh.ch</a:t>
            </a:r>
            <a:r>
              <a:rPr lang="de-DE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7921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-9445"/>
            <a:ext cx="9144000" cy="70214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0" y="-9444"/>
            <a:ext cx="43892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/>
              <a:t>Das Hilfslehrer-Modell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879912"/>
            <a:ext cx="8468985" cy="27665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60"/>
              </a:lnSpc>
              <a:spcAft>
                <a:spcPts val="600"/>
              </a:spcAft>
            </a:pPr>
            <a:r>
              <a:rPr lang="de-DE" dirty="0" smtClean="0"/>
              <a:t>Merkmale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erhält situativ Aufträge von der Klassenlehrperson zugewiesen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ist enorm flexibel, passt sich geschmeidig dem Stil aller Klassenlehrpersonen an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wird als Entlastung wahrgenommen, weil sie ohne mühsame Absprachen das macht,</a:t>
            </a:r>
            <a:br>
              <a:rPr lang="de-DE" dirty="0" smtClean="0"/>
            </a:br>
            <a:r>
              <a:rPr lang="de-DE" dirty="0" smtClean="0"/>
              <a:t>was</a:t>
            </a:r>
            <a:r>
              <a:rPr lang="de-DE" dirty="0"/>
              <a:t> </a:t>
            </a:r>
            <a:r>
              <a:rPr lang="de-DE" dirty="0" smtClean="0"/>
              <a:t>man ihr sagt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SHP kann kaum eigene Ideen einbringen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fühlt sich als «</a:t>
            </a:r>
            <a:r>
              <a:rPr lang="de-DE" dirty="0" err="1" smtClean="0"/>
              <a:t>Gango</a:t>
            </a:r>
            <a:r>
              <a:rPr lang="de-DE" dirty="0" smtClean="0"/>
              <a:t>»; ist überqualifiziert für die ihr zugewiesenen Aufgaben</a:t>
            </a:r>
          </a:p>
        </p:txBody>
      </p:sp>
    </p:spTree>
    <p:extLst>
      <p:ext uri="{BB962C8B-B14F-4D97-AF65-F5344CB8AC3E}">
        <p14:creationId xmlns:p14="http://schemas.microsoft.com/office/powerpoint/2010/main" val="3273878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-9445"/>
            <a:ext cx="9144000" cy="70214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0" y="-9444"/>
            <a:ext cx="5723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/>
              <a:t>Das Beistellpädagogik-Modell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879912"/>
            <a:ext cx="8738290" cy="4233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60"/>
              </a:lnSpc>
              <a:spcAft>
                <a:spcPts val="600"/>
              </a:spcAft>
            </a:pPr>
            <a:r>
              <a:rPr lang="de-DE" dirty="0" smtClean="0"/>
              <a:t>Merkmale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arbeitet ohne </a:t>
            </a:r>
            <a:r>
              <a:rPr lang="de-DE" dirty="0" err="1" smtClean="0"/>
              <a:t>grosse</a:t>
            </a:r>
            <a:r>
              <a:rPr lang="de-DE" dirty="0" smtClean="0"/>
              <a:t> Vorbereitung und mit minimalen Absprachen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wenn die Klassenlehrperson ein Thema einführt, sitzt die Heilpädagogin hinten</a:t>
            </a:r>
            <a:br>
              <a:rPr lang="de-DE" dirty="0" smtClean="0"/>
            </a:br>
            <a:r>
              <a:rPr lang="de-DE" dirty="0" smtClean="0"/>
              <a:t>und «beobachtet»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in Arbeitsphasen der Schüler/innen geht sie durch die Reihen und hilft dem einen oder</a:t>
            </a:r>
            <a:br>
              <a:rPr lang="de-DE" dirty="0" smtClean="0"/>
            </a:br>
            <a:r>
              <a:rPr lang="de-DE" dirty="0" smtClean="0"/>
              <a:t>anderen Kind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ist stolz darauf, Team-Teaching zu machen (und nicht </a:t>
            </a:r>
            <a:r>
              <a:rPr lang="de-DE" dirty="0"/>
              <a:t>«</a:t>
            </a:r>
            <a:r>
              <a:rPr lang="de-DE" dirty="0" smtClean="0"/>
              <a:t>veralteten Gruppenunterricht»)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macht keine individuellen Förderplanungen («wir sind ja so nah am Lernen der Kinder»)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die Klassenlehrperson ärgert sich manchmal innerlich, weil sie alles vorbereiten muss,</a:t>
            </a:r>
            <a:br>
              <a:rPr lang="de-DE" dirty="0" smtClean="0"/>
            </a:br>
            <a:r>
              <a:rPr lang="de-DE" dirty="0" smtClean="0"/>
              <a:t>die ganze Verantwortung trägt – und die Heilpädagogin mehr verdient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wenn die Heilpädagogin krank ist, fehlt sie nicht wirklich</a:t>
            </a:r>
          </a:p>
        </p:txBody>
      </p:sp>
    </p:spTree>
    <p:extLst>
      <p:ext uri="{BB962C8B-B14F-4D97-AF65-F5344CB8AC3E}">
        <p14:creationId xmlns:p14="http://schemas.microsoft.com/office/powerpoint/2010/main" val="673375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-9445"/>
            <a:ext cx="9144000" cy="70214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0" y="-9444"/>
            <a:ext cx="4327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/>
              <a:t>Das Trennkost-Modell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879912"/>
            <a:ext cx="8947844" cy="3500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60"/>
              </a:lnSpc>
              <a:spcAft>
                <a:spcPts val="600"/>
              </a:spcAft>
            </a:pPr>
            <a:r>
              <a:rPr lang="de-DE" dirty="0" smtClean="0"/>
              <a:t>Merkmale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die Aufgaben zwischen Klassenlehrperson und SHP sind klar getrennt</a:t>
            </a:r>
          </a:p>
          <a:p>
            <a:pPr>
              <a:lnSpc>
                <a:spcPts val="2560"/>
              </a:lnSpc>
              <a:spcAft>
                <a:spcPts val="600"/>
              </a:spcAft>
            </a:pPr>
            <a:r>
              <a:rPr lang="de-DE" dirty="0" smtClean="0"/>
              <a:t>	... die Klassenlehrperson (der Name sagt es bereits) ist für die Klasse zuständig</a:t>
            </a:r>
          </a:p>
          <a:p>
            <a:pPr>
              <a:lnSpc>
                <a:spcPts val="2560"/>
              </a:lnSpc>
              <a:spcAft>
                <a:spcPts val="600"/>
              </a:spcAft>
            </a:pPr>
            <a:r>
              <a:rPr lang="de-DE" dirty="0"/>
              <a:t>	</a:t>
            </a:r>
            <a:r>
              <a:rPr lang="de-DE" dirty="0" smtClean="0"/>
              <a:t>... die SHP (auch hier sagt der Name alles) ist für die «heilpädagogischen Fälle» zuständig</a:t>
            </a:r>
            <a:endParaRPr lang="de-DE" dirty="0"/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die SHP arbeitet vor allem im Gruppenraum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deren Schüler/innen haben ein eigenes Programm mit zielgerichteter Förderung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je nachdem</a:t>
            </a:r>
            <a:br>
              <a:rPr lang="de-DE" dirty="0" smtClean="0"/>
            </a:br>
            <a:r>
              <a:rPr lang="de-DE" dirty="0" smtClean="0"/>
              <a:t>... sind die Lerninhalte zwischen den beiden Lehrpersonen verbindlich koordiniert</a:t>
            </a:r>
            <a:br>
              <a:rPr lang="de-DE" dirty="0" smtClean="0"/>
            </a:br>
            <a:r>
              <a:rPr lang="de-DE" dirty="0" smtClean="0"/>
              <a:t>... oder aber die beiden Lehrpersonen wissen kaum, was die andere macht</a:t>
            </a:r>
          </a:p>
        </p:txBody>
      </p:sp>
    </p:spTree>
    <p:extLst>
      <p:ext uri="{BB962C8B-B14F-4D97-AF65-F5344CB8AC3E}">
        <p14:creationId xmlns:p14="http://schemas.microsoft.com/office/powerpoint/2010/main" val="3644415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-9445"/>
            <a:ext cx="9144000" cy="70214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0" y="-9444"/>
            <a:ext cx="3780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/>
              <a:t>Das Master-Modell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879912"/>
            <a:ext cx="8789586" cy="38283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60"/>
              </a:lnSpc>
              <a:spcAft>
                <a:spcPts val="600"/>
              </a:spcAft>
            </a:pPr>
            <a:r>
              <a:rPr lang="de-DE" dirty="0" smtClean="0"/>
              <a:t>Merkmale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in der Schule arbeitet eine gut ausgebildete, als Fachperson anerkannte SHP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sie «hütet» das sonderpädagogische Konzept der Schule und macht dann und wann</a:t>
            </a:r>
            <a:br>
              <a:rPr lang="de-DE" dirty="0" smtClean="0"/>
            </a:br>
            <a:r>
              <a:rPr lang="de-DE" dirty="0" smtClean="0"/>
              <a:t>Vorschläge für Weiterentwicklungen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sie arbeitet in denjenigen Klassen, in welchen ihr Know-how am meisten gebraucht wird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sie stellt sich als Beraterin und fachliche Ansprechperson zur Verfügung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sie leitet nicht ausgebildete «</a:t>
            </a:r>
            <a:r>
              <a:rPr lang="de-DE" dirty="0" err="1" smtClean="0"/>
              <a:t>SHP‘s</a:t>
            </a:r>
            <a:r>
              <a:rPr lang="de-DE" dirty="0" smtClean="0"/>
              <a:t>» und Klassenassistenten in heilpädagogischen</a:t>
            </a:r>
            <a:br>
              <a:rPr lang="de-DE" dirty="0" smtClean="0"/>
            </a:br>
            <a:r>
              <a:rPr lang="de-DE" dirty="0" smtClean="0"/>
              <a:t>Belangen</a:t>
            </a:r>
            <a:r>
              <a:rPr lang="de-DE" dirty="0"/>
              <a:t> </a:t>
            </a:r>
            <a:r>
              <a:rPr lang="de-DE" dirty="0" smtClean="0"/>
              <a:t>an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gemeinsam mit der Schulleitung und den Stufenteams wird der Einsatz dieser</a:t>
            </a:r>
            <a:br>
              <a:rPr lang="de-DE" dirty="0" smtClean="0"/>
            </a:br>
            <a:r>
              <a:rPr lang="de-DE" dirty="0" smtClean="0"/>
              <a:t>zusätzlichen Personen geplant</a:t>
            </a:r>
          </a:p>
        </p:txBody>
      </p:sp>
    </p:spTree>
    <p:extLst>
      <p:ext uri="{BB962C8B-B14F-4D97-AF65-F5344CB8AC3E}">
        <p14:creationId xmlns:p14="http://schemas.microsoft.com/office/powerpoint/2010/main" val="4224236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-9445"/>
            <a:ext cx="9144000" cy="70214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0" y="-9444"/>
            <a:ext cx="5917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smtClean="0"/>
              <a:t>Das kooperativ-flexible Modell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879912"/>
            <a:ext cx="8840882" cy="36745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60"/>
              </a:lnSpc>
              <a:spcAft>
                <a:spcPts val="600"/>
              </a:spcAft>
            </a:pPr>
            <a:r>
              <a:rPr lang="de-DE" dirty="0" smtClean="0"/>
              <a:t>Merkmale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Klassenlehrperson, Fachlehrpersonen und SHP betrachten sich als Unterrichtsteam</a:t>
            </a:r>
            <a:br>
              <a:rPr lang="de-DE" dirty="0" smtClean="0"/>
            </a:br>
            <a:r>
              <a:rPr lang="de-DE" dirty="0" smtClean="0"/>
              <a:t>(Unterricht und Unterrichtsentwicklung stehen im Zentrum)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für die dazu notwendige gemeinsame Planung nehmen sie sich verbindlich Zeit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die Fachkompetenz der SHP wird genutzt, um den Unterricht zu differenzieren</a:t>
            </a:r>
            <a:br>
              <a:rPr lang="de-DE" dirty="0" smtClean="0"/>
            </a:br>
            <a:r>
              <a:rPr lang="de-DE" dirty="0" smtClean="0"/>
              <a:t>und so zu gestalten, damit möglichst alle Schüler/innen optimal lernen können</a:t>
            </a:r>
          </a:p>
          <a:p>
            <a:pPr marL="360363" indent="-360363">
              <a:lnSpc>
                <a:spcPts val="2560"/>
              </a:lnSpc>
              <a:spcAft>
                <a:spcPts val="600"/>
              </a:spcAft>
              <a:buFont typeface="Wingdings" charset="2"/>
              <a:buChar char="²"/>
            </a:pPr>
            <a:r>
              <a:rPr lang="de-DE" dirty="0" smtClean="0"/>
              <a:t>die Zusammenarbeitsformen sind nicht fest vorgegeben, sondern orientieren sich daran,</a:t>
            </a:r>
            <a:br>
              <a:rPr lang="de-DE" dirty="0" smtClean="0"/>
            </a:br>
            <a:r>
              <a:rPr lang="de-DE" dirty="0" smtClean="0"/>
              <a:t>was für das Lernen der Klasse gerade hilfreich ist (Arbeit Niveaugruppen, gemeinsam</a:t>
            </a:r>
            <a:br>
              <a:rPr lang="de-DE" dirty="0" smtClean="0"/>
            </a:br>
            <a:r>
              <a:rPr lang="de-DE" dirty="0" smtClean="0"/>
              <a:t>geführter Unterricht / Team-Teaching, temporäre Fördergruppen, Einzelförderung,</a:t>
            </a:r>
            <a:br>
              <a:rPr lang="de-DE" dirty="0" smtClean="0"/>
            </a:br>
            <a:r>
              <a:rPr lang="de-DE" dirty="0" smtClean="0"/>
              <a:t>Inputs </a:t>
            </a:r>
            <a:r>
              <a:rPr lang="de-DE" dirty="0"/>
              <a:t>der </a:t>
            </a:r>
            <a:r>
              <a:rPr lang="de-DE" dirty="0" smtClean="0"/>
              <a:t>SHP für </a:t>
            </a:r>
            <a:r>
              <a:rPr lang="de-DE" dirty="0"/>
              <a:t>die ganze Klasse</a:t>
            </a:r>
            <a:r>
              <a:rPr lang="de-DE" dirty="0" smtClean="0"/>
              <a:t>, ...)</a:t>
            </a:r>
          </a:p>
        </p:txBody>
      </p:sp>
    </p:spTree>
    <p:extLst>
      <p:ext uri="{BB962C8B-B14F-4D97-AF65-F5344CB8AC3E}">
        <p14:creationId xmlns:p14="http://schemas.microsoft.com/office/powerpoint/2010/main" val="3964878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Macintosh PowerPoint</Application>
  <PresentationFormat>Bildschirmpräsentation (4:3)</PresentationFormat>
  <Paragraphs>51</Paragraphs>
  <Slides>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Interkantonale Hochschule für Heilpädagogik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Lienhard</dc:creator>
  <cp:lastModifiedBy>Peter Lienhard</cp:lastModifiedBy>
  <cp:revision>36</cp:revision>
  <cp:lastPrinted>2013-12-13T06:50:44Z</cp:lastPrinted>
  <dcterms:created xsi:type="dcterms:W3CDTF">2012-10-30T13:26:47Z</dcterms:created>
  <dcterms:modified xsi:type="dcterms:W3CDTF">2013-12-13T06:56:20Z</dcterms:modified>
</cp:coreProperties>
</file>